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Comforta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D7B4E4-7EBD-42CD-978C-A404B31B8AD5}">
  <a:tblStyle styleId="{4ED7B4E4-7EBD-42CD-978C-A404B31B8A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omfortaa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Comforta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4eac9312f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4eac9312f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4eac9312f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4eac9312f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4eac9312f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4eac9312f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4eac9312f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4eac9312f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4eac9312f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4eac9312f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4eac9312f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4eac9312f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94eac9312f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94eac9312f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4eac9312f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4eac9312f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So, to wrap up — reliability isn’t something you hope for; it’s something you design.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Frameworks like LLM4S bring the discipline of software engineering into AI.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They make systems measurable, observable, and scalable.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future of AI isn’t about bigger models — it’s about </a:t>
            </a:r>
            <a:r>
              <a:rPr i="1" lang="en">
                <a:solidFill>
                  <a:schemeClr val="dk1"/>
                </a:solidFill>
              </a:rPr>
              <a:t>better systems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 you so much for listening — I’d love to take your questions, or just chat after the session about how you’re building reliable AI where you work.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4eac9312f_1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94eac9312f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4eac9312f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4eac9312f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4eac9312f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4eac9312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4eac9312f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4eac9312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4eac9312f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4eac9312f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4eac931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4eac931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4eac9312f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94eac9312f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4eac9312f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4eac9312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4eac9312f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94eac9312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.jp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32100" y="3761550"/>
            <a:ext cx="4517400" cy="293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389035" y="4551711"/>
            <a:ext cx="2980800" cy="224400"/>
          </a:xfrm>
          <a:prstGeom prst="round1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80653" y="565175"/>
            <a:ext cx="9214800" cy="7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Building Reliable AI Systems: </a:t>
            </a:r>
            <a:endParaRPr b="1" sz="4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5351260" y="4501618"/>
            <a:ext cx="3062700" cy="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000">
                <a:solidFill>
                  <a:schemeClr val="lt1"/>
                </a:solidFill>
              </a:rPr>
              <a:t>Kannupriya Kalra – Engineering Leader @  LLM4S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33696" y="3733712"/>
            <a:ext cx="5089800" cy="3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205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“Let’s make AI systems not just smart, but dependable.”</a:t>
            </a:r>
            <a:endParaRPr sz="265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1402" l="0" r="0" t="0"/>
          <a:stretch/>
        </p:blipFill>
        <p:spPr>
          <a:xfrm>
            <a:off x="5313475" y="1967242"/>
            <a:ext cx="3138250" cy="23282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4160000" dist="47625">
              <a:srgbClr val="000000">
                <a:alpha val="30000"/>
              </a:srgbClr>
            </a:outerShdw>
          </a:effectLst>
        </p:spPr>
      </p:pic>
      <p:sp>
        <p:nvSpPr>
          <p:cNvPr id="66" name="Google Shape;66;p14"/>
          <p:cNvSpPr txBox="1"/>
          <p:nvPr/>
        </p:nvSpPr>
        <p:spPr>
          <a:xfrm>
            <a:off x="117871" y="1300774"/>
            <a:ext cx="499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From Hype to Practical Toolkits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01" y="1991389"/>
            <a:ext cx="744749" cy="7447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276325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900"/>
              <a:t>Agentic Workflows</a:t>
            </a:r>
            <a:endParaRPr b="1" sz="1900"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4219650" y="1097175"/>
            <a:ext cx="4478400" cy="3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From single prompts to autonomous reasoning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LLM4S agents can plan, act, and verify through structured multi-step workflows.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Support execution of commands, API calls, and tool interactions in safe environments.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Move beyond chat responses to enable reliable automation and reasoning.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Power diverse use cases — from code generation to enterprise workflows and interactive experiences like </a:t>
            </a:r>
            <a:r>
              <a:rPr i="1" lang="en" sz="1200">
                <a:solidFill>
                  <a:schemeClr val="dk1"/>
                </a:solidFill>
              </a:rPr>
              <a:t>Szork.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47" name="Google Shape;147;p23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50" y="1304375"/>
            <a:ext cx="2838075" cy="28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186703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500"/>
              <a:t>Tracing &amp; Observability</a:t>
            </a:r>
            <a:endParaRPr b="1" sz="2500"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034400"/>
            <a:ext cx="4778100" cy="3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217">
                <a:solidFill>
                  <a:schemeClr val="dk1"/>
                </a:solidFill>
              </a:rPr>
              <a:t>Turning AI’s black box into a transparent system</a:t>
            </a:r>
            <a:endParaRPr b="1" sz="1217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17">
                <a:solidFill>
                  <a:schemeClr val="dk1"/>
                </a:solidFill>
              </a:rPr>
              <a:t>LLM4S tracing captures every step — from user input to model response and tool execution.</a:t>
            </a:r>
            <a:br>
              <a:rPr lang="en" sz="1217">
                <a:solidFill>
                  <a:schemeClr val="dk1"/>
                </a:solidFill>
              </a:rPr>
            </a:br>
            <a:endParaRPr sz="1217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17">
                <a:solidFill>
                  <a:schemeClr val="dk1"/>
                </a:solidFill>
              </a:rPr>
              <a:t>Supports OpenTelemetry integrations with tools like Langfuse and MLflow.</a:t>
            </a:r>
            <a:br>
              <a:rPr lang="en" sz="1217">
                <a:solidFill>
                  <a:schemeClr val="dk1"/>
                </a:solidFill>
              </a:rPr>
            </a:br>
            <a:endParaRPr sz="1217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17">
                <a:solidFill>
                  <a:schemeClr val="dk1"/>
                </a:solidFill>
              </a:rPr>
              <a:t>Provides detailed analytics on timelines, token usage, latency, and cost.</a:t>
            </a:r>
            <a:br>
              <a:rPr lang="en" sz="1217">
                <a:solidFill>
                  <a:schemeClr val="dk1"/>
                </a:solidFill>
              </a:rPr>
            </a:br>
            <a:endParaRPr sz="1217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17">
                <a:solidFill>
                  <a:schemeClr val="dk1"/>
                </a:solidFill>
              </a:rPr>
              <a:t>Console tracing enables quick visibility during local development.</a:t>
            </a:r>
            <a:br>
              <a:rPr lang="en" sz="1217">
                <a:solidFill>
                  <a:schemeClr val="dk1"/>
                </a:solidFill>
              </a:rPr>
            </a:br>
            <a:endParaRPr sz="1217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217">
                <a:solidFill>
                  <a:schemeClr val="dk1"/>
                </a:solidFill>
              </a:rPr>
              <a:t>Converts experimentation into measurable performance for debugging and optimization.</a:t>
            </a:r>
            <a:br>
              <a:rPr lang="en" sz="1217">
                <a:solidFill>
                  <a:schemeClr val="dk1"/>
                </a:solidFill>
              </a:rPr>
            </a:br>
            <a:endParaRPr sz="1217">
              <a:solidFill>
                <a:schemeClr val="dk1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600" y="1528200"/>
            <a:ext cx="3428951" cy="258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4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225122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500"/>
              <a:t>Multimodal Capabilities</a:t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2500"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524600" y="1264038"/>
            <a:ext cx="4497900" cy="30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Unified API for: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Image Generation:</a:t>
            </a:r>
            <a:r>
              <a:rPr lang="en" sz="1200">
                <a:solidFill>
                  <a:schemeClr val="dk1"/>
                </a:solidFill>
              </a:rPr>
              <a:t> Powered by Stable Diffusion for creating dynamic visuals.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Speech-to-Text:</a:t>
            </a:r>
            <a:r>
              <a:rPr lang="en" sz="1200">
                <a:solidFill>
                  <a:schemeClr val="dk1"/>
                </a:solidFill>
              </a:rPr>
              <a:t> Integrates Whisper and CMU Sphinx for accurate voice input.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Text-to-Speech:</a:t>
            </a:r>
            <a:r>
              <a:rPr lang="en" sz="1200">
                <a:solidFill>
                  <a:schemeClr val="dk1"/>
                </a:solidFill>
              </a:rPr>
              <a:t> Uses Tacotron2 for natural and expressive audio output.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Tool Calling for Interactivity:</a:t>
            </a:r>
            <a:r>
              <a:rPr lang="en" sz="1200">
                <a:solidFill>
                  <a:schemeClr val="dk1"/>
                </a:solidFill>
              </a:rPr>
              <a:t> Enables real-time actions in scenarios like inventory, games, and simulations.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250" y="1287525"/>
            <a:ext cx="3104050" cy="296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5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213916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500"/>
              <a:t>Reliability in Production</a:t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2500"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4440725" y="1265825"/>
            <a:ext cx="4343700" cy="2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Production = Predictability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Safe workspaces (sandboxed agents)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Retry &amp; error handling built-in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Config-driven model switching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Structured logs &amp; metrics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Works with Scala’s concurrency &amp; parallelism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450" y="1310675"/>
            <a:ext cx="2880975" cy="288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6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199215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500"/>
              <a:t>What You Can Build Today</a:t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2500"/>
          </a:p>
        </p:txBody>
      </p:sp>
      <p:graphicFrame>
        <p:nvGraphicFramePr>
          <p:cNvPr id="182" name="Google Shape;182;p27"/>
          <p:cNvGraphicFramePr/>
          <p:nvPr/>
        </p:nvGraphicFramePr>
        <p:xfrm>
          <a:off x="1684138" y="11912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{4ED7B4E4-7EBD-42CD-978C-A404B31B8AD5}</a:tableStyleId>
              </a:tblPr>
              <a:tblGrid>
                <a:gridCol w="1874875"/>
                <a:gridCol w="2421075"/>
                <a:gridCol w="1479775"/>
              </a:tblGrid>
              <a:tr h="444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Use Case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Status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98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Conversational Agents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Type-safe, multi-turn chatbots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✅ Shown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RAG Systems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Enterprise knowledge Q&amp;A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🚧 Coming soon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Code Generation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AI-assisted Scala coding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✅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Shown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Image Processing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Multimodal integration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✅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Shown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Workflow Automation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Multi-step agents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✅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Shown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Semantic Search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Vector retrieval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🚧 In progress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83" name="Google Shape;183;p27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192785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500"/>
              <a:t>The Road Ahead &amp; Community</a:t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2500"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4657500" y="1373475"/>
            <a:ext cx="4343700" cy="2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Coming Next: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Streaming responses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Enhanced MCP introspection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More model providers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Better production templates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 🌍 </a:t>
            </a:r>
            <a:r>
              <a:rPr b="1" lang="en" sz="1300">
                <a:solidFill>
                  <a:schemeClr val="dk1"/>
                </a:solidFill>
              </a:rPr>
              <a:t>Community:</a:t>
            </a:r>
            <a:br>
              <a:rPr b="1"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100+ global contributors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 “Learn AI by Building AI”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 🔗 GitHub | Discord | Docs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50" y="1196400"/>
            <a:ext cx="3104850" cy="310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8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232832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/>
              <a:t>Key Takeaways &amp; Q&amp;A</a:t>
            </a:r>
            <a:endParaRPr b="1" sz="19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67725" y="1516300"/>
            <a:ext cx="4343700" cy="2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✅ Reliable AI = Design + Discipline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✅ Frameworks &gt; Ad-hoc scripts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✅ LLM4S brings structure, reliability &amp; scale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💬 “Build the cool stuff — and make it </a:t>
            </a:r>
            <a:r>
              <a:rPr i="1" lang="en" sz="1200">
                <a:solidFill>
                  <a:schemeClr val="dk1"/>
                </a:solidFill>
              </a:rPr>
              <a:t>work</a:t>
            </a:r>
            <a:r>
              <a:rPr lang="en" sz="1200">
                <a:solidFill>
                  <a:schemeClr val="dk1"/>
                </a:solidFill>
              </a:rPr>
              <a:t> in production.”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📬 </a:t>
            </a:r>
            <a:r>
              <a:rPr b="1" lang="en" sz="1200">
                <a:solidFill>
                  <a:schemeClr val="dk1"/>
                </a:solidFill>
              </a:rPr>
              <a:t>Contact:</a:t>
            </a:r>
            <a:r>
              <a:rPr lang="en" sz="1200">
                <a:solidFill>
                  <a:schemeClr val="dk1"/>
                </a:solidFill>
              </a:rPr>
              <a:t> kannupriyakalra@gmail.com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🔗 linkedin.com/in/kannupriyakalra | github.com/llm4s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1300" y="1040429"/>
            <a:ext cx="3404299" cy="3404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9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/>
        </p:nvSpPr>
        <p:spPr>
          <a:xfrm>
            <a:off x="1890188" y="4286200"/>
            <a:ext cx="52176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forget to star us on Github :)</a:t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30"/>
          <p:cNvSpPr/>
          <p:nvPr/>
        </p:nvSpPr>
        <p:spPr>
          <a:xfrm>
            <a:off x="2870425" y="1078500"/>
            <a:ext cx="2975400" cy="298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9082" l="0" r="0" t="0"/>
          <a:stretch/>
        </p:blipFill>
        <p:spPr>
          <a:xfrm>
            <a:off x="2247050" y="586600"/>
            <a:ext cx="4222150" cy="38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7800" y="4178025"/>
            <a:ext cx="723475" cy="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26725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500"/>
              <a:t>AI Hype vs Reality</a:t>
            </a:r>
            <a:endParaRPr b="1" sz="25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25" y="1006700"/>
            <a:ext cx="3270725" cy="176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3325" y="4322100"/>
            <a:ext cx="4763700" cy="74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0050" y="1006700"/>
            <a:ext cx="5249875" cy="124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225" y="3181675"/>
            <a:ext cx="4174975" cy="8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1999" y="2342525"/>
            <a:ext cx="4317926" cy="1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5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709625" y="1054895"/>
            <a:ext cx="4780200" cy="3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Demos amaze, but systems collapse under real load.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Most GenAI pilots fail before production.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Key reasons:</a:t>
            </a: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Hallucination &amp; lack of grounding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Scaling &amp; latency scaling issues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Management: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Observability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Measurability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Lack of feedback cycles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From "cool prototypes" → to "critical systems"</a:t>
            </a:r>
            <a:br>
              <a:rPr lang="en" sz="1400">
                <a:solidFill>
                  <a:schemeClr val="dk1"/>
                </a:solidFill>
              </a:rPr>
            </a:br>
            <a:endParaRPr sz="2100"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182932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500"/>
              <a:t>AI Hype vs Reality</a:t>
            </a:r>
            <a:endParaRPr b="1" sz="25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6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54594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LLM ≠ Product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 large language model alone is not a reliable production system.system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A Reliable AI System =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LLM + Context + Data + Tools + Observability + Governance + Feedback Cycles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Each piece adds stability, context grounds responses,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data ensures truth, tools enable action, observability tracks behavior,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governance builds trust, feedback cycles allow us to optimise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LLM4S</a:t>
            </a:r>
            <a:r>
              <a:rPr lang="en" sz="1200">
                <a:solidFill>
                  <a:schemeClr val="dk1"/>
                </a:solidFill>
              </a:rPr>
              <a:t> brings structure and safety to all these moving parts 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making AI </a:t>
            </a:r>
            <a:r>
              <a:rPr i="1" lang="en" sz="1200">
                <a:solidFill>
                  <a:schemeClr val="dk1"/>
                </a:solidFill>
              </a:rPr>
              <a:t>predictable, scalable, and production-ready.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15519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From Models to Systems</a:t>
            </a:r>
            <a:endParaRPr b="1" sz="25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375" y="1221825"/>
            <a:ext cx="3483000" cy="30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7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228940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b="1" lang="en" sz="2500"/>
              <a:t>The Reliability Imperative</a:t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SzPts val="990"/>
              <a:buNone/>
            </a:pPr>
            <a:r>
              <a:t/>
            </a:r>
            <a:endParaRPr b="1" sz="250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136050" y="1149025"/>
            <a:ext cx="4561800" cy="3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Why Reliability?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Trust &amp; Reproducibility</a:t>
            </a:r>
            <a:r>
              <a:rPr lang="en" sz="1300">
                <a:solidFill>
                  <a:schemeClr val="dk1"/>
                </a:solidFill>
              </a:rPr>
              <a:t> Teams adopt AI only when outputs are consistent and explainable.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Governance &amp; Compliance</a:t>
            </a:r>
            <a:r>
              <a:rPr lang="en" sz="1300">
                <a:solidFill>
                  <a:schemeClr val="dk1"/>
                </a:solidFill>
              </a:rPr>
              <a:t> Organizations need transparency and audit trails to meet safety and regulatory standards.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Cost &amp; Performance Control</a:t>
            </a:r>
            <a:r>
              <a:rPr lang="en" sz="1300">
                <a:solidFill>
                  <a:schemeClr val="dk1"/>
                </a:solidFill>
              </a:rPr>
              <a:t> Reliable systems optimize inference cost, latency, and scalability.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Reliability isn’t post-facto testing it’s design.</a:t>
            </a:r>
            <a:br>
              <a:rPr b="1"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 It’s about building AI like software structured, measurable, and predictable.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3325"/>
            <a:ext cx="3372000" cy="33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8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241451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500"/>
              <a:t>Introducing LLM4S</a:t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2500"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63550"/>
            <a:ext cx="53943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LLM4S – Large Language Models for Scala</a:t>
            </a:r>
            <a:endParaRPr b="1" sz="4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A </a:t>
            </a:r>
            <a:r>
              <a:rPr b="1" lang="en" sz="4800">
                <a:solidFill>
                  <a:schemeClr val="dk1"/>
                </a:solidFill>
              </a:rPr>
              <a:t>type-safe, structured, and composable</a:t>
            </a:r>
            <a:r>
              <a:rPr lang="en" sz="4800">
                <a:solidFill>
                  <a:schemeClr val="dk1"/>
                </a:solidFill>
              </a:rPr>
              <a:t> toolkit for building reliable</a:t>
            </a:r>
            <a:r>
              <a:rPr lang="en" sz="4800">
                <a:solidFill>
                  <a:schemeClr val="dk1"/>
                </a:solidFill>
              </a:rPr>
              <a:t> </a:t>
            </a:r>
            <a:r>
              <a:rPr b="1" lang="en" sz="4800">
                <a:solidFill>
                  <a:schemeClr val="dk1"/>
                </a:solidFill>
              </a:rPr>
              <a:t>What it enables:</a:t>
            </a:r>
            <a:br>
              <a:rPr b="1"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⚙️ </a:t>
            </a:r>
            <a:r>
              <a:rPr b="1" lang="en" sz="4800">
                <a:solidFill>
                  <a:schemeClr val="dk1"/>
                </a:solidFill>
              </a:rPr>
              <a:t>Multi-provider integration</a:t>
            </a:r>
            <a:r>
              <a:rPr lang="en" sz="4800">
                <a:solidFill>
                  <a:schemeClr val="dk1"/>
                </a:solidFill>
              </a:rPr>
              <a:t> OpenAI, Anthropic, Gemini, Ollama, and more.</a:t>
            </a:r>
            <a:br>
              <a:rPr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🔍 </a:t>
            </a:r>
            <a:r>
              <a:rPr b="1" lang="en" sz="4800">
                <a:solidFill>
                  <a:schemeClr val="dk1"/>
                </a:solidFill>
              </a:rPr>
              <a:t>Observability &amp; tracing</a:t>
            </a:r>
            <a:r>
              <a:rPr lang="en" sz="4800">
                <a:solidFill>
                  <a:schemeClr val="dk1"/>
                </a:solidFill>
              </a:rPr>
              <a:t> Understand, debug, and measure every call.</a:t>
            </a:r>
            <a:br>
              <a:rPr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🧠 </a:t>
            </a:r>
            <a:r>
              <a:rPr b="1" lang="en" sz="4800">
                <a:solidFill>
                  <a:schemeClr val="dk1"/>
                </a:solidFill>
              </a:rPr>
              <a:t>Agentic workflows</a:t>
            </a:r>
            <a:r>
              <a:rPr lang="en" sz="4800">
                <a:solidFill>
                  <a:schemeClr val="dk1"/>
                </a:solidFill>
              </a:rPr>
              <a:t> Multi-step reasoning and tool calling built in.</a:t>
            </a:r>
            <a:br>
              <a:rPr lang="en" sz="4800">
                <a:solidFill>
                  <a:schemeClr val="dk1"/>
                </a:solidFill>
              </a:rPr>
            </a:br>
            <a:r>
              <a:rPr lang="en" sz="4800">
                <a:solidFill>
                  <a:schemeClr val="dk1"/>
                </a:solidFill>
              </a:rPr>
              <a:t> 🎨 </a:t>
            </a:r>
            <a:r>
              <a:rPr b="1" lang="en" sz="4800">
                <a:solidFill>
                  <a:schemeClr val="dk1"/>
                </a:solidFill>
              </a:rPr>
              <a:t>Multi-modal generation</a:t>
            </a:r>
            <a:r>
              <a:rPr lang="en" sz="4800">
                <a:solidFill>
                  <a:schemeClr val="dk1"/>
                </a:solidFill>
              </a:rPr>
              <a:t> Text, image, and speech through one unified API.</a:t>
            </a:r>
            <a:endParaRPr sz="4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LLM4S turns LLM experiments into production-grade AI systems.</a:t>
            </a:r>
            <a:endParaRPr b="1" sz="4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826" y="1483625"/>
            <a:ext cx="2834474" cy="28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191504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500"/>
              <a:t>LLM4S Design Philosophy</a:t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2500"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466250"/>
            <a:ext cx="5215200" cy="23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Pillars of Reliability in LLM4S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1️⃣ </a:t>
            </a:r>
            <a:r>
              <a:rPr b="1" lang="en" sz="1200">
                <a:solidFill>
                  <a:schemeClr val="dk1"/>
                </a:solidFill>
              </a:rPr>
              <a:t>Composable Modules</a:t>
            </a:r>
            <a:r>
              <a:rPr lang="en" sz="1200">
                <a:solidFill>
                  <a:schemeClr val="dk1"/>
                </a:solidFill>
              </a:rPr>
              <a:t>: RAG, agents, tracing, tools.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2️⃣ </a:t>
            </a:r>
            <a:r>
              <a:rPr b="1" lang="en" sz="1200">
                <a:solidFill>
                  <a:schemeClr val="dk1"/>
                </a:solidFill>
              </a:rPr>
              <a:t>Type Safety</a:t>
            </a:r>
            <a:r>
              <a:rPr lang="en" sz="1200">
                <a:solidFill>
                  <a:schemeClr val="dk1"/>
                </a:solidFill>
              </a:rPr>
              <a:t>: catch prompt and context errors at compile time.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3️⃣ </a:t>
            </a:r>
            <a:r>
              <a:rPr b="1" lang="en" sz="1200">
                <a:solidFill>
                  <a:schemeClr val="dk1"/>
                </a:solidFill>
              </a:rPr>
              <a:t>Tracing &amp; Observability</a:t>
            </a:r>
            <a:r>
              <a:rPr lang="en" sz="1200">
                <a:solidFill>
                  <a:schemeClr val="dk1"/>
                </a:solidFill>
              </a:rPr>
              <a:t>: understand, debug, and optimize.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4️⃣ </a:t>
            </a:r>
            <a:r>
              <a:rPr b="1" lang="en" sz="1200">
                <a:solidFill>
                  <a:schemeClr val="dk1"/>
                </a:solidFill>
              </a:rPr>
              <a:t>Multi-provider Support</a:t>
            </a:r>
            <a:r>
              <a:rPr lang="en" sz="1200">
                <a:solidFill>
                  <a:schemeClr val="dk1"/>
                </a:solidFill>
              </a:rPr>
              <a:t>: OpenAI, Anthropic, Gemini, Ollama.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5️⃣ </a:t>
            </a:r>
            <a:r>
              <a:rPr b="1" lang="en" sz="1200">
                <a:solidFill>
                  <a:schemeClr val="dk1"/>
                </a:solidFill>
              </a:rPr>
              <a:t>Scalability</a:t>
            </a:r>
            <a:r>
              <a:rPr lang="en" sz="1200">
                <a:solidFill>
                  <a:schemeClr val="dk1"/>
                </a:solidFill>
              </a:rPr>
              <a:t>: plug-and-play architectures with consistent APIs.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600" y="1029600"/>
            <a:ext cx="3083875" cy="308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0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213891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500"/>
              <a:t>Retrieval-Augmented Generation (RAG)</a:t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2500"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488600" y="1322375"/>
            <a:ext cx="4343700" cy="2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210">
                <a:solidFill>
                  <a:schemeClr val="dk1"/>
                </a:solidFill>
              </a:rPr>
              <a:t>Grounded by Design: Retrieval → Generate → Cite</a:t>
            </a:r>
            <a:endParaRPr b="1" sz="1210">
              <a:solidFill>
                <a:schemeClr val="dk1"/>
              </a:solidFill>
            </a:endParaRPr>
          </a:p>
          <a:p>
            <a:pPr indent="-305435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10"/>
              <a:buChar char="●"/>
            </a:pPr>
            <a:r>
              <a:rPr lang="en" sz="1210">
                <a:solidFill>
                  <a:schemeClr val="dk1"/>
                </a:solidFill>
              </a:rPr>
              <a:t>Connects to multiple data sources: PDFs, CSVs, web pages, and databases.</a:t>
            </a:r>
            <a:br>
              <a:rPr lang="en" sz="1210">
                <a:solidFill>
                  <a:schemeClr val="dk1"/>
                </a:solidFill>
              </a:rPr>
            </a:br>
            <a:endParaRPr sz="1210">
              <a:solidFill>
                <a:schemeClr val="dk1"/>
              </a:solidFill>
            </a:endParaRPr>
          </a:p>
          <a:p>
            <a:pPr indent="-30543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Char char="●"/>
            </a:pPr>
            <a:r>
              <a:rPr lang="en" sz="1210">
                <a:solidFill>
                  <a:schemeClr val="dk1"/>
                </a:solidFill>
              </a:rPr>
              <a:t>Uses FAISS and PGVector for fast, scalable retrieval.</a:t>
            </a:r>
            <a:br>
              <a:rPr lang="en" sz="1210">
                <a:solidFill>
                  <a:schemeClr val="dk1"/>
                </a:solidFill>
              </a:rPr>
            </a:br>
            <a:endParaRPr sz="1210">
              <a:solidFill>
                <a:schemeClr val="dk1"/>
              </a:solidFill>
            </a:endParaRPr>
          </a:p>
          <a:p>
            <a:pPr indent="-30543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Char char="●"/>
            </a:pPr>
            <a:r>
              <a:rPr lang="en" sz="1210">
                <a:solidFill>
                  <a:schemeClr val="dk1"/>
                </a:solidFill>
              </a:rPr>
              <a:t>Ensures factual and context-aware responses — no retrieval means no answer.</a:t>
            </a:r>
            <a:br>
              <a:rPr lang="en" sz="1210">
                <a:solidFill>
                  <a:schemeClr val="dk1"/>
                </a:solidFill>
              </a:rPr>
            </a:br>
            <a:endParaRPr sz="1210">
              <a:solidFill>
                <a:schemeClr val="dk1"/>
              </a:solidFill>
            </a:endParaRPr>
          </a:p>
          <a:p>
            <a:pPr indent="-30543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Char char="●"/>
            </a:pPr>
            <a:r>
              <a:rPr lang="en" sz="1210">
                <a:solidFill>
                  <a:schemeClr val="dk1"/>
                </a:solidFill>
              </a:rPr>
              <a:t>Built-in evaluation for accuracy, latency, cost, and safety.</a:t>
            </a:r>
            <a:br>
              <a:rPr lang="en" sz="1210">
                <a:solidFill>
                  <a:schemeClr val="dk1"/>
                </a:solidFill>
              </a:rPr>
            </a:br>
            <a:endParaRPr sz="1210">
              <a:solidFill>
                <a:schemeClr val="dk1"/>
              </a:solidFill>
            </a:endParaRPr>
          </a:p>
          <a:p>
            <a:pPr indent="-30543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10"/>
              <a:buChar char="●"/>
            </a:pPr>
            <a:r>
              <a:rPr lang="en" sz="1210">
                <a:solidFill>
                  <a:schemeClr val="dk1"/>
                </a:solidFill>
              </a:rPr>
              <a:t>Produces outputs that are traceable, measurable, and reliable.</a:t>
            </a:r>
            <a:endParaRPr sz="1210">
              <a:solidFill>
                <a:schemeClr val="dk1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75" y="1405199"/>
            <a:ext cx="3917200" cy="280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1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286275"/>
            <a:ext cx="85206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/>
              <a:t>Model Context Protocol (MCP)</a:t>
            </a:r>
            <a:endParaRPr b="1" sz="19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23775" y="1323875"/>
            <a:ext cx="4343700" cy="27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One unified protocol for context and tool interaction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Extends LLM4S agents to connect with any external tool or service.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Integrates APIs, databases, and cloud systems through a standard interface.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Enables scaling — tools can be added, swapped, or upgraded without code changes.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Maintains consistent, modular, and easily manageable AI workflows.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025" y="1323875"/>
            <a:ext cx="3283300" cy="2943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2"/>
          <p:cNvCxnSpPr/>
          <p:nvPr/>
        </p:nvCxnSpPr>
        <p:spPr>
          <a:xfrm>
            <a:off x="13150" y="836455"/>
            <a:ext cx="9120000" cy="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050" y="4267000"/>
            <a:ext cx="723475" cy="7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